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8" r:id="rId3"/>
    <p:sldId id="301" r:id="rId4"/>
    <p:sldId id="266" r:id="rId5"/>
    <p:sldId id="335" r:id="rId6"/>
    <p:sldId id="261" r:id="rId7"/>
    <p:sldId id="461" r:id="rId8"/>
    <p:sldId id="462" r:id="rId9"/>
    <p:sldId id="463" r:id="rId10"/>
    <p:sldId id="262" r:id="rId11"/>
    <p:sldId id="468" r:id="rId12"/>
    <p:sldId id="464" r:id="rId13"/>
    <p:sldId id="465" r:id="rId14"/>
    <p:sldId id="466" r:id="rId15"/>
    <p:sldId id="336" r:id="rId16"/>
    <p:sldId id="280" r:id="rId17"/>
    <p:sldId id="306" r:id="rId18"/>
    <p:sldId id="334" r:id="rId19"/>
    <p:sldId id="46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68"/>
    <p:restoredTop sz="93239"/>
  </p:normalViewPr>
  <p:slideViewPr>
    <p:cSldViewPr snapToGrid="0" snapToObjects="1">
      <p:cViewPr varScale="1">
        <p:scale>
          <a:sx n="115" d="100"/>
          <a:sy n="115" d="100"/>
        </p:scale>
        <p:origin x="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C327F-5B43-E04E-8E8F-FE6349323C89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E8CCE-8E22-B748-B00F-7F5DFC016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0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8CCE-8E22-B748-B00F-7F5DFC016E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2F32C8-0ECA-7844-9A55-F9E6E021F64E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4122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59C05-5A48-F541-A185-3F65F1A3C54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9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5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9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13497913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78810"/>
            <a:ext cx="990600" cy="82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E40-979F-4F46-AB57-C3F898142D43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9C05-5A48-F541-A185-3F65F1A3C54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83C1C-1C1F-554E-9820-4A4CDE3D10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utoShape 2" descr="SISJSD1.jpg"/>
          <p:cNvSpPr>
            <a:spLocks noChangeAspect="1" noChangeArrowheads="1"/>
          </p:cNvSpPr>
          <p:nvPr userDrawn="1"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SISJSD1.jpg"/>
          <p:cNvSpPr>
            <a:spLocks noChangeAspect="1" noChangeArrowheads="1"/>
          </p:cNvSpPr>
          <p:nvPr userDrawn="1"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11EF86D-DE1B-3A59-7D4E-4A5441F4D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9985" y="6350263"/>
            <a:ext cx="1511935" cy="44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287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C977-05D6-0542-AA85-2C58EEA9567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2E22E-01E2-3043-9FDD-368F99C1B3F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89A6845-734B-13FF-A662-5D3C6FB51D0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499985" y="6350263"/>
            <a:ext cx="1511935" cy="44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t2bobc@gmail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://www.derotechnical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get2bobc@gmail.com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get2bobc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hyperlink" Target="http://www.derotechnical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otechnica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305800" cy="2362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Creating an Elementary Report Card with Visual PST by ParkBench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71" y="4865027"/>
            <a:ext cx="2450592" cy="1956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520" y="4963775"/>
            <a:ext cx="5095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Bob Cornacchioli</a:t>
            </a:r>
            <a:br>
              <a:rPr lang="en-US" sz="2800" dirty="0"/>
            </a:br>
            <a:r>
              <a:rPr lang="en-US" sz="2800" dirty="0">
                <a:hlinkClick r:id="rId3"/>
              </a:rPr>
              <a:t>get2bobc@gmail.com</a:t>
            </a:r>
            <a:endParaRPr lang="en-US" sz="2800" dirty="0"/>
          </a:p>
          <a:p>
            <a:pPr>
              <a:defRPr/>
            </a:pPr>
            <a:r>
              <a:rPr lang="en-US" sz="2800" dirty="0">
                <a:hlinkClick r:id="rId4"/>
              </a:rPr>
              <a:t>http://www.derotechnical.com</a:t>
            </a:r>
            <a:endParaRPr lang="en-US" sz="2800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7BC263E-818F-D7F7-EFB7-4BC2684D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362200"/>
            <a:ext cx="4724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76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4CEA8C-DAD2-6541-BFB0-538BB0189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" y="55755"/>
            <a:ext cx="8943277" cy="6744301"/>
          </a:xfrm>
        </p:spPr>
      </p:pic>
    </p:spTree>
    <p:extLst>
      <p:ext uri="{BB962C8B-B14F-4D97-AF65-F5344CB8AC3E}">
        <p14:creationId xmlns:p14="http://schemas.microsoft.com/office/powerpoint/2010/main" val="412761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96A19-34D4-324A-9CE5-613E7E54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E151B0-FF1D-A948-AA57-84B999BB1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9100" cy="21717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F8EBAE-FAC9-8745-BC52-698E2E951A61}"/>
              </a:ext>
            </a:extLst>
          </p:cNvPr>
          <p:cNvSpPr txBox="1"/>
          <p:nvPr/>
        </p:nvSpPr>
        <p:spPr>
          <a:xfrm>
            <a:off x="178362" y="5715000"/>
            <a:ext cx="81877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PLEASE NOTE – IF YOU DO NOT HAVE ACCESS TO STANDARDS</a:t>
            </a:r>
          </a:p>
          <a:p>
            <a:pPr algn="ctr"/>
            <a:r>
              <a:rPr lang="en-US" sz="2000" b="1" dirty="0"/>
              <a:t>THIS STEP WILL NOT WORK – VST PROTECTS </a:t>
            </a:r>
          </a:p>
          <a:p>
            <a:pPr algn="ctr"/>
            <a:r>
              <a:rPr lang="en-US" sz="2000" b="1" dirty="0"/>
              <a:t>THE PERMISSIONS YOU HAVE SET 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CB1DA9-FD2C-C399-669A-7CDAAEAB5314}"/>
              </a:ext>
            </a:extLst>
          </p:cNvPr>
          <p:cNvGrpSpPr/>
          <p:nvPr/>
        </p:nvGrpSpPr>
        <p:grpSpPr>
          <a:xfrm>
            <a:off x="457200" y="2819400"/>
            <a:ext cx="8128000" cy="2705100"/>
            <a:chOff x="457200" y="2819400"/>
            <a:chExt cx="8128000" cy="2705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9C5640-6FE5-F344-AFDF-E00C0119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819400"/>
              <a:ext cx="8128000" cy="2705100"/>
            </a:xfrm>
            <a:prstGeom prst="rect">
              <a:avLst/>
            </a:prstGeom>
          </p:spPr>
        </p:pic>
        <p:sp>
          <p:nvSpPr>
            <p:cNvPr id="6" name="Left-Right Arrow 5">
              <a:extLst>
                <a:ext uri="{FF2B5EF4-FFF2-40B4-BE49-F238E27FC236}">
                  <a16:creationId xmlns:a16="http://schemas.microsoft.com/office/drawing/2014/main" id="{3F53BC2E-5393-5736-D1DA-1F08F2B2FDDB}"/>
                </a:ext>
              </a:extLst>
            </p:cNvPr>
            <p:cNvSpPr/>
            <p:nvPr/>
          </p:nvSpPr>
          <p:spPr>
            <a:xfrm>
              <a:off x="2356739" y="3519579"/>
              <a:ext cx="310551" cy="45719"/>
            </a:xfrm>
            <a:prstGeom prst="leftRightArrow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77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4E5E-8CE2-CD46-96F6-3009EC59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E15516-A5A6-3249-BD34-EDDA98433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66261"/>
            <a:ext cx="8273925" cy="68580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4D2F529-0C70-2540-8FCD-56360C8F2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72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4E5E-8CE2-CD46-96F6-3009EC59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As it’s connecting – VST provides you with various status updates and ends with this…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15799-968F-504C-AFF1-F47A4A060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9385"/>
            <a:ext cx="5384800" cy="19304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706B58-3897-2F52-B493-431CCB754604}"/>
              </a:ext>
            </a:extLst>
          </p:cNvPr>
          <p:cNvGrpSpPr/>
          <p:nvPr/>
        </p:nvGrpSpPr>
        <p:grpSpPr>
          <a:xfrm>
            <a:off x="214223" y="4093402"/>
            <a:ext cx="9144000" cy="2669223"/>
            <a:chOff x="214223" y="4093402"/>
            <a:chExt cx="9144000" cy="26692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DCAF85-5710-1A4E-9FB9-3A7E0B5E6109}"/>
                </a:ext>
              </a:extLst>
            </p:cNvPr>
            <p:cNvGrpSpPr/>
            <p:nvPr/>
          </p:nvGrpSpPr>
          <p:grpSpPr>
            <a:xfrm>
              <a:off x="214223" y="4093402"/>
              <a:ext cx="9144000" cy="2669223"/>
              <a:chOff x="76200" y="4084776"/>
              <a:chExt cx="9144000" cy="26692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D112557-18E8-B744-BA53-F76008D23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4084776"/>
                <a:ext cx="9144000" cy="1093839"/>
              </a:xfrm>
              <a:prstGeom prst="rect">
                <a:avLst/>
              </a:prstGeom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5160D1DD-5093-9A45-B453-F360F65CD018}"/>
                  </a:ext>
                </a:extLst>
              </p:cNvPr>
              <p:cNvCxnSpPr/>
              <p:nvPr/>
            </p:nvCxnSpPr>
            <p:spPr>
              <a:xfrm flipV="1">
                <a:off x="5029200" y="5029200"/>
                <a:ext cx="1828800" cy="914400"/>
              </a:xfrm>
              <a:prstGeom prst="straightConnector1">
                <a:avLst/>
              </a:prstGeom>
              <a:ln w="666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AE7185-15B2-5243-8CCD-54EB7AC1D59A}"/>
                  </a:ext>
                </a:extLst>
              </p:cNvPr>
              <p:cNvSpPr txBox="1"/>
              <p:nvPr/>
            </p:nvSpPr>
            <p:spPr>
              <a:xfrm>
                <a:off x="3200400" y="6107668"/>
                <a:ext cx="33736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That’s the date of the last sync!</a:t>
                </a:r>
              </a:p>
              <a:p>
                <a:r>
                  <a:rPr lang="en-US" dirty="0"/>
                  <a:t>11/24/20 @ 11:22 AM EST 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399609-2E07-4925-F5AD-F7BBE68BB90F}"/>
                </a:ext>
              </a:extLst>
            </p:cNvPr>
            <p:cNvCxnSpPr/>
            <p:nvPr/>
          </p:nvCxnSpPr>
          <p:spPr>
            <a:xfrm>
              <a:off x="854015" y="4813538"/>
              <a:ext cx="664234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3E5418-2757-7BF2-A1FF-9A8DDB25AE92}"/>
                </a:ext>
              </a:extLst>
            </p:cNvPr>
            <p:cNvCxnSpPr/>
            <p:nvPr/>
          </p:nvCxnSpPr>
          <p:spPr>
            <a:xfrm>
              <a:off x="920155" y="5009068"/>
              <a:ext cx="664234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64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9242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Time Saving Tip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" y="579120"/>
            <a:ext cx="3952490" cy="304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10" y="579120"/>
            <a:ext cx="3952490" cy="3033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3870960"/>
            <a:ext cx="6964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BUILD FOR PERFECTION/SIGN-OFF</a:t>
            </a:r>
          </a:p>
          <a:p>
            <a:pPr marL="342900" indent="-342900">
              <a:buAutoNum type="arabicPeriod"/>
            </a:pPr>
            <a:r>
              <a:rPr lang="en-US" dirty="0"/>
              <a:t>CREATE a SINGLE GRADE LEVEL </a:t>
            </a:r>
            <a:r>
              <a:rPr lang="mr-IN" dirty="0"/>
              <a:t>–</a:t>
            </a:r>
            <a:r>
              <a:rPr lang="en-US" dirty="0"/>
              <a:t> upload it with different version #’s</a:t>
            </a:r>
          </a:p>
          <a:p>
            <a:pPr marL="342900" indent="-342900">
              <a:buAutoNum type="arabicPeriod"/>
            </a:pPr>
            <a:r>
              <a:rPr lang="en-US" sz="3600" b="1" dirty="0">
                <a:solidFill>
                  <a:srgbClr val="FF0000"/>
                </a:solidFill>
              </a:rPr>
              <a:t>FEEDBACK for Curriculum team is essential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DUPLICATE FILE and BEGIN your next Grade Level, section appear on each grade level</a:t>
            </a:r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260" y="579120"/>
            <a:ext cx="916940" cy="411480"/>
          </a:xfrm>
          <a:prstGeom prst="rect">
            <a:avLst/>
          </a:prstGeom>
          <a:solidFill>
            <a:schemeClr val="accent2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67180" y="579120"/>
            <a:ext cx="1557020" cy="411480"/>
          </a:xfrm>
          <a:prstGeom prst="rect">
            <a:avLst/>
          </a:prstGeom>
          <a:solidFill>
            <a:schemeClr val="accent3">
              <a:lumMod val="75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9140" y="579120"/>
            <a:ext cx="975610" cy="411480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2260" y="1031240"/>
            <a:ext cx="1938020" cy="827722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70762" y="3130550"/>
            <a:ext cx="1983988" cy="482016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34310" y="2095843"/>
            <a:ext cx="1971290" cy="1516724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34314" y="579118"/>
            <a:ext cx="1971286" cy="1493203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15514" y="579118"/>
            <a:ext cx="1971286" cy="3033448"/>
          </a:xfrm>
          <a:prstGeom prst="rect">
            <a:avLst/>
          </a:prstGeom>
          <a:solidFill>
            <a:schemeClr val="accent3">
              <a:lumMod val="20000"/>
              <a:lumOff val="80000"/>
              <a:alpha val="2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1" y="3870959"/>
            <a:ext cx="958504" cy="24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5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74295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sz="4000" b="1" i="1">
                <a:latin typeface="Calibri" charset="0"/>
              </a:rPr>
              <a:t>http://www.parkbenchsoftware.com/</a:t>
            </a:r>
          </a:p>
        </p:txBody>
      </p:sp>
      <p:pic>
        <p:nvPicPr>
          <p:cNvPr id="43010" name="Picture 3" descr="Parkbench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8735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7901" y="23622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b="1" dirty="0"/>
              <a:t>Current District Pricing : $395 / year</a:t>
            </a:r>
          </a:p>
          <a:p>
            <a:endParaRPr lang="en-US" dirty="0"/>
          </a:p>
        </p:txBody>
      </p:sp>
      <p:pic>
        <p:nvPicPr>
          <p:cNvPr id="43012" name="Picture 1" descr="IMG_09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92" y="4744033"/>
            <a:ext cx="2958335" cy="213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IMG_09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" y="4753183"/>
            <a:ext cx="2787662" cy="217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IMG_09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3" y="4744032"/>
            <a:ext cx="2844553" cy="213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299390" y="295275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b="1" i="1" dirty="0">
                <a:solidFill>
                  <a:srgbClr val="FF0000"/>
                </a:solidFill>
                <a:latin typeface="Calibri" charset="0"/>
              </a:rPr>
              <a:t> Demo Licenses are available </a:t>
            </a:r>
            <a:r>
              <a:rPr lang="mr-IN" b="1" i="1" dirty="0">
                <a:solidFill>
                  <a:srgbClr val="FF0000"/>
                </a:solidFill>
                <a:latin typeface="Calibri" charset="0"/>
              </a:rPr>
              <a:t>–</a:t>
            </a:r>
            <a:r>
              <a:rPr lang="en-US" b="1" i="1" dirty="0">
                <a:solidFill>
                  <a:srgbClr val="FF0000"/>
                </a:solidFill>
                <a:latin typeface="Calibri" charset="0"/>
              </a:rPr>
              <a:t> send me an email!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hlinkClick r:id="rId6"/>
              </a:rPr>
              <a:t>get2bobc@gmail.com</a:t>
            </a:r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33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8" y="5891530"/>
            <a:ext cx="2302004" cy="8559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B747CD-646C-664E-9484-4494A0B8E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30640" cy="5405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B9CBAF-C06F-8049-8C47-4C721D076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642" y="5270516"/>
            <a:ext cx="4245228" cy="1520174"/>
          </a:xfrm>
          <a:prstGeom prst="rect">
            <a:avLst/>
          </a:prstGeom>
        </p:spPr>
      </p:pic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168A6562-662C-AB88-4703-B0DDAB298836}"/>
              </a:ext>
            </a:extLst>
          </p:cNvPr>
          <p:cNvSpPr/>
          <p:nvPr/>
        </p:nvSpPr>
        <p:spPr>
          <a:xfrm>
            <a:off x="6745859" y="6262779"/>
            <a:ext cx="310551" cy="45719"/>
          </a:xfrm>
          <a:prstGeom prst="leftRightArrow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ubtitle 2"/>
          <p:cNvSpPr txBox="1">
            <a:spLocks/>
          </p:cNvSpPr>
          <p:nvPr/>
        </p:nvSpPr>
        <p:spPr bwMode="auto">
          <a:xfrm>
            <a:off x="2794000" y="1066800"/>
            <a:ext cx="817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8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charset="0"/>
                <a:cs typeface="Arial Black" charset="0"/>
              </a:rPr>
              <a:t>Q &amp; 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4001" y="3762375"/>
            <a:ext cx="6707808" cy="231838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900" dirty="0"/>
              <a:t>Bob Cornacchioli</a:t>
            </a:r>
            <a:br>
              <a:rPr lang="en-US" sz="3900" dirty="0"/>
            </a:br>
            <a:r>
              <a:rPr lang="en-US" sz="3900" dirty="0">
                <a:hlinkClick r:id="rId3"/>
              </a:rPr>
              <a:t>get2bobc@gmail.com</a:t>
            </a:r>
            <a:r>
              <a:rPr lang="en-US" sz="3900" dirty="0"/>
              <a:t> </a:t>
            </a:r>
          </a:p>
          <a:p>
            <a:pPr algn="ctr">
              <a:defRPr/>
            </a:pPr>
            <a:r>
              <a:rPr lang="en-US" sz="3900" dirty="0">
                <a:hlinkClick r:id="rId4"/>
              </a:rPr>
              <a:t>www.derotechnical.com</a:t>
            </a:r>
            <a:endParaRPr lang="en-US" sz="3900" dirty="0"/>
          </a:p>
          <a:p>
            <a:pPr algn="ctr">
              <a:defRPr/>
            </a:pP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1066800"/>
            <a:ext cx="3963333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ANY AND ALL DERO RESOURCES ARE AVAILABLE </a:t>
            </a:r>
          </a:p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 DOWNLOAD, TWEAK and USE FOR YOUR DISTRICT!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" y="3255617"/>
            <a:ext cx="2743200" cy="26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7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 txBox="1">
            <a:spLocks/>
          </p:cNvSpPr>
          <p:nvPr/>
        </p:nvSpPr>
        <p:spPr bwMode="auto">
          <a:xfrm>
            <a:off x="609600" y="381000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00"/>
                </a:solidFill>
                <a:latin typeface="Calibri" charset="0"/>
              </a:rPr>
              <a:t>Let’s Switch to Visual PST Software</a:t>
            </a:r>
            <a:endParaRPr lang="en-US" sz="48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536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47244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24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3-14 at 2.19.51 P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3310"/>
          <a:stretch>
            <a:fillRect/>
          </a:stretch>
        </p:blipFill>
        <p:spPr>
          <a:xfrm>
            <a:off x="457200" y="3450011"/>
            <a:ext cx="3930031" cy="2161366"/>
          </a:xfrm>
        </p:spPr>
      </p:pic>
      <p:pic>
        <p:nvPicPr>
          <p:cNvPr id="5" name="Picture 4" descr="Screen Shot 2016-03-14 at 2.15.5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665"/>
            <a:ext cx="3988925" cy="2904704"/>
          </a:xfrm>
          <a:prstGeom prst="rect">
            <a:avLst/>
          </a:prstGeom>
        </p:spPr>
      </p:pic>
      <p:pic>
        <p:nvPicPr>
          <p:cNvPr id="6" name="Picture 5" descr="Screen Shot 2016-03-14 at 2.15.20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76" y="365747"/>
            <a:ext cx="3699378" cy="2848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9559" y="3156955"/>
            <a:ext cx="342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MUST HAVE’s – WORK AROUNDS</a:t>
            </a:r>
          </a:p>
        </p:txBody>
      </p:sp>
      <p:pic>
        <p:nvPicPr>
          <p:cNvPr id="8" name="Picture 7" descr="Screen Shot 2016-03-14 at 2.25.20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83" y="3630449"/>
            <a:ext cx="3309281" cy="2579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121400"/>
            <a:ext cx="6323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 YOU HAVE AN EXAMPLE?</a:t>
            </a:r>
          </a:p>
        </p:txBody>
      </p:sp>
    </p:spTree>
    <p:extLst>
      <p:ext uri="{BB962C8B-B14F-4D97-AF65-F5344CB8AC3E}">
        <p14:creationId xmlns:p14="http://schemas.microsoft.com/office/powerpoint/2010/main" val="18860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3706-8A7E-E94D-95E7-106D42CA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281E3-B2D8-7F46-A58D-C369C382E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Intro to ParkBench Visual PST Object Report Writer</a:t>
            </a:r>
          </a:p>
          <a:p>
            <a:r>
              <a:rPr lang="en-US" sz="2400" dirty="0"/>
              <a:t>Creation Tools</a:t>
            </a:r>
          </a:p>
          <a:p>
            <a:r>
              <a:rPr lang="en-US" sz="2400" dirty="0"/>
              <a:t>Modification Tools</a:t>
            </a:r>
          </a:p>
          <a:p>
            <a:r>
              <a:rPr lang="en-US" sz="2400" dirty="0"/>
              <a:t>PS CODES Handout and INSERTING Code</a:t>
            </a:r>
          </a:p>
          <a:p>
            <a:r>
              <a:rPr lang="en-US" sz="2400" dirty="0"/>
              <a:t>Downloading/Uploading to/from Server</a:t>
            </a:r>
          </a:p>
          <a:p>
            <a:r>
              <a:rPr lang="en-US" sz="2400" dirty="0"/>
              <a:t>Disabled Scores – AKA positioning of Gray Boxes</a:t>
            </a:r>
          </a:p>
          <a:p>
            <a:r>
              <a:rPr lang="en-US" sz="2400" dirty="0"/>
              <a:t>Managing PowerSchool Data (standards) </a:t>
            </a:r>
          </a:p>
          <a:p>
            <a:r>
              <a:rPr lang="en-US" sz="2400" dirty="0"/>
              <a:t>Q &amp; A – get2bobc@gmail.com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C316858-E322-6C42-9202-95327B4D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638"/>
            <a:ext cx="2590800" cy="95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A30FDCA-3CB5-2524-DE44-98B8712D9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5431790"/>
            <a:ext cx="4907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All PPT can be found @</a:t>
            </a:r>
          </a:p>
          <a:p>
            <a:pPr algn="ctr"/>
            <a:r>
              <a:rPr lang="en-US" sz="3200" dirty="0">
                <a:hlinkClick r:id="rId3"/>
              </a:rPr>
              <a:t>www.derotechnical.com</a:t>
            </a:r>
            <a:r>
              <a:rPr lang="en-US" sz="3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C43B5-12FC-BBAC-A891-D5AF20CD4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501696"/>
            <a:ext cx="1143000" cy="11137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AE332E-F725-6CD7-E9D4-E1DE8C1E7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981200"/>
            <a:ext cx="8556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3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621280" y="1158240"/>
            <a:ext cx="6217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>
              <a:lnSpc>
                <a:spcPct val="150000"/>
              </a:lnSpc>
              <a:defRPr/>
            </a:pPr>
            <a:br>
              <a:rPr lang="en-US" sz="2400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CEO - DERO Technical Services (2007)</a:t>
            </a:r>
          </a:p>
          <a:p>
            <a:pPr eaLnBrk="0" hangingPunct="0">
              <a:lnSpc>
                <a:spcPct val="150000"/>
              </a:lnSpc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Marketing/- ParkBench Software Trainer (2007)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Evangelist/Process Lead- Level Data (2010)</a:t>
            </a:r>
          </a:p>
          <a:p>
            <a:pPr defTabSz="457200" eaLnBrk="0" hangingPunct="0">
              <a:lnSpc>
                <a:spcPct val="150000"/>
              </a:lnSpc>
              <a:defRPr/>
            </a:pP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PSISJS Partner </a:t>
            </a:r>
            <a:r>
              <a:rPr lang="mr-IN" sz="2400" b="1" dirty="0">
                <a:latin typeface="+mj-lt"/>
                <a:ea typeface="ＭＳ Ｐゴシック" charset="-128"/>
                <a:cs typeface="ＭＳ Ｐゴシック" charset="-128"/>
              </a:rPr>
              <a:t>–</a:t>
            </a: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 Standards/Trainer (2013)</a:t>
            </a:r>
            <a:b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</a:br>
            <a:r>
              <a:rPr lang="en-US" sz="2400" b="1" dirty="0">
                <a:latin typeface="+mj-lt"/>
                <a:ea typeface="ＭＳ Ｐゴシック" charset="-128"/>
                <a:cs typeface="ＭＳ Ｐゴシック" charset="-128"/>
              </a:rPr>
              <a:t>Alpha/Beta Team for PS and PTP</a:t>
            </a:r>
          </a:p>
          <a:p>
            <a:pPr defTabSz="457200" eaLnBrk="0" hangingPunct="0">
              <a:defRPr/>
            </a:pPr>
            <a:endParaRPr lang="en-US" sz="2400" b="1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44" y="5496900"/>
            <a:ext cx="1828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506413" y="3977640"/>
            <a:ext cx="2008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latin typeface="Chalkboard" charset="0"/>
                <a:cs typeface="Chalkboard" charset="0"/>
              </a:rPr>
              <a:t>Bob Cornacchioli</a:t>
            </a:r>
            <a:endParaRPr lang="en-US"/>
          </a:p>
        </p:txBody>
      </p:sp>
      <p:pic>
        <p:nvPicPr>
          <p:cNvPr id="3" name="Picture 2" descr="PTP CERT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84" y="3259466"/>
            <a:ext cx="2857500" cy="69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9920"/>
            <a:ext cx="2057400" cy="325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4" y="5328633"/>
            <a:ext cx="1168947" cy="1139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75" y="5346343"/>
            <a:ext cx="1284733" cy="94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1280" y="4114800"/>
            <a:ext cx="6186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Director of Technology and Media Services  	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Shrewsbury Public Schools (16 yrs.)</a:t>
            </a:r>
          </a:p>
          <a:p>
            <a:pPr eaLnBrk="0" hangingPunct="0">
              <a:defRPr/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	PowerSchool Administrator (6 yrs.)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58" y="4769083"/>
            <a:ext cx="1576234" cy="20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9"/>
          <p:cNvSpPr>
            <a:spLocks noChangeArrowheads="1"/>
          </p:cNvSpPr>
          <p:nvPr/>
        </p:nvSpPr>
        <p:spPr bwMode="auto">
          <a:xfrm>
            <a:off x="457200" y="3733800"/>
            <a:ext cx="85191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/>
              <a:t>Trained in Object Reports?</a:t>
            </a:r>
          </a:p>
          <a:p>
            <a:endParaRPr lang="en-US" sz="3200" b="1" dirty="0"/>
          </a:p>
          <a:p>
            <a:r>
              <a:rPr lang="en-US" sz="3200" b="1" dirty="0"/>
              <a:t>Created Standard Based Report Cards?</a:t>
            </a:r>
          </a:p>
        </p:txBody>
      </p:sp>
      <p:pic>
        <p:nvPicPr>
          <p:cNvPr id="2253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45" y="380516"/>
            <a:ext cx="2607310" cy="234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900" y="5567680"/>
            <a:ext cx="87819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Hybrid Report with Traditional &amp; Standard grades?</a:t>
            </a:r>
          </a:p>
          <a:p>
            <a:endParaRPr lang="en-US" dirty="0"/>
          </a:p>
        </p:txBody>
      </p:sp>
      <p:pic>
        <p:nvPicPr>
          <p:cNvPr id="4" name="Picture 3" descr="A picture containing text, stationary, pencil&#10;&#10;Description automatically generated">
            <a:extLst>
              <a:ext uri="{FF2B5EF4-FFF2-40B4-BE49-F238E27FC236}">
                <a16:creationId xmlns:a16="http://schemas.microsoft.com/office/drawing/2014/main" id="{953D385B-2134-DA61-5D77-307A5C5E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55" y="3234997"/>
            <a:ext cx="2887980" cy="14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05FC-1CFA-104A-BD11-16020BE5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CFAC25-4A12-4C44-A412-84C4CB6DC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-3313"/>
            <a:ext cx="9057861" cy="679339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B7FB1-A752-5B4C-9151-87890B97323E}"/>
              </a:ext>
            </a:extLst>
          </p:cNvPr>
          <p:cNvSpPr txBox="1"/>
          <p:nvPr/>
        </p:nvSpPr>
        <p:spPr>
          <a:xfrm>
            <a:off x="2819400" y="28266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THIS OR…</a:t>
            </a:r>
          </a:p>
        </p:txBody>
      </p:sp>
    </p:spTree>
    <p:extLst>
      <p:ext uri="{BB962C8B-B14F-4D97-AF65-F5344CB8AC3E}">
        <p14:creationId xmlns:p14="http://schemas.microsoft.com/office/powerpoint/2010/main" val="399796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A8C11-830B-7543-9E30-9431FCD5C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16A632-37B7-1F47-AB55-7F79BE7679D2}"/>
              </a:ext>
            </a:extLst>
          </p:cNvPr>
          <p:cNvGrpSpPr/>
          <p:nvPr/>
        </p:nvGrpSpPr>
        <p:grpSpPr>
          <a:xfrm>
            <a:off x="457200" y="990600"/>
            <a:ext cx="2731630" cy="3276600"/>
            <a:chOff x="457200" y="990600"/>
            <a:chExt cx="2731630" cy="32766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01D353-7FE8-404F-89B7-DD807C67C699}"/>
                </a:ext>
              </a:extLst>
            </p:cNvPr>
            <p:cNvSpPr txBox="1"/>
            <p:nvPr/>
          </p:nvSpPr>
          <p:spPr>
            <a:xfrm>
              <a:off x="990600" y="2438400"/>
              <a:ext cx="2198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CREATION TOOLS</a:t>
              </a: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8F10D01C-77EC-AF4F-80D2-E60FF3727AA9}"/>
                </a:ext>
              </a:extLst>
            </p:cNvPr>
            <p:cNvSpPr/>
            <p:nvPr/>
          </p:nvSpPr>
          <p:spPr>
            <a:xfrm>
              <a:off x="457200" y="990600"/>
              <a:ext cx="457200" cy="3276600"/>
            </a:xfrm>
            <a:prstGeom prst="rightBrace">
              <a:avLst/>
            </a:prstGeom>
            <a:ln w="730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D330E1-B955-9749-A1ED-61C41520E9FB}"/>
              </a:ext>
            </a:extLst>
          </p:cNvPr>
          <p:cNvGrpSpPr/>
          <p:nvPr/>
        </p:nvGrpSpPr>
        <p:grpSpPr>
          <a:xfrm>
            <a:off x="0" y="76200"/>
            <a:ext cx="7315201" cy="1817132"/>
            <a:chOff x="0" y="76200"/>
            <a:chExt cx="7315201" cy="1817132"/>
          </a:xfrm>
        </p:grpSpPr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EB73CF07-510C-D147-8BF4-D4981C6E3C63}"/>
                </a:ext>
              </a:extLst>
            </p:cNvPr>
            <p:cNvSpPr/>
            <p:nvPr/>
          </p:nvSpPr>
          <p:spPr>
            <a:xfrm rot="5400000">
              <a:off x="2986881" y="-2910681"/>
              <a:ext cx="1341440" cy="7315201"/>
            </a:xfrm>
            <a:prstGeom prst="rightBrace">
              <a:avLst>
                <a:gd name="adj1" fmla="val 8034"/>
                <a:gd name="adj2" fmla="val 51749"/>
              </a:avLst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080821-86E0-9848-9462-552C6CF36BC1}"/>
                </a:ext>
              </a:extLst>
            </p:cNvPr>
            <p:cNvSpPr txBox="1"/>
            <p:nvPr/>
          </p:nvSpPr>
          <p:spPr>
            <a:xfrm>
              <a:off x="2267457" y="1524000"/>
              <a:ext cx="2685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MODIFICATION 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35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3763CAD-23DE-B84E-9DDE-BFDB25C59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0768" cy="5791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1BE56-2CA6-1743-B613-B8BEEBAC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F7F30-9327-534D-9F93-03299D383695}"/>
              </a:ext>
            </a:extLst>
          </p:cNvPr>
          <p:cNvSpPr txBox="1"/>
          <p:nvPr/>
        </p:nvSpPr>
        <p:spPr>
          <a:xfrm>
            <a:off x="2729291" y="609600"/>
            <a:ext cx="17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 EDITOR 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05F8BA68-4C1A-4140-B7E5-6F15B6C361D1}"/>
              </a:ext>
            </a:extLst>
          </p:cNvPr>
          <p:cNvSpPr/>
          <p:nvPr/>
        </p:nvSpPr>
        <p:spPr>
          <a:xfrm>
            <a:off x="7162800" y="457200"/>
            <a:ext cx="1981200" cy="3344862"/>
          </a:xfrm>
          <a:prstGeom prst="frame">
            <a:avLst>
              <a:gd name="adj1" fmla="val 29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D6996-AE4D-CC4F-ABC7-EC931FFC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10993"/>
            <a:ext cx="4800600" cy="347568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29033F-7A5D-1144-A646-BDC9170ECF9E}"/>
              </a:ext>
            </a:extLst>
          </p:cNvPr>
          <p:cNvCxnSpPr/>
          <p:nvPr/>
        </p:nvCxnSpPr>
        <p:spPr>
          <a:xfrm flipV="1">
            <a:off x="3733800" y="1692276"/>
            <a:ext cx="3886200" cy="22701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22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 with low confidence">
            <a:extLst>
              <a:ext uri="{FF2B5EF4-FFF2-40B4-BE49-F238E27FC236}">
                <a16:creationId xmlns:a16="http://schemas.microsoft.com/office/drawing/2014/main" id="{50CD5D1A-56C6-8F6C-443D-E97805726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254"/>
            <a:ext cx="8229600" cy="2008414"/>
          </a:xfrm>
        </p:spPr>
      </p:pic>
      <p:pic>
        <p:nvPicPr>
          <p:cNvPr id="9" name="Picture 8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A2033482-7576-B0A9-A6BA-B857A742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85" y="2034161"/>
            <a:ext cx="5713829" cy="47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29673</TotalTime>
  <Words>364</Words>
  <Application>Microsoft Macintosh PowerPoint</Application>
  <PresentationFormat>On-screen Show (4:3)</PresentationFormat>
  <Paragraphs>55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Chalkboard</vt:lpstr>
      <vt:lpstr>Office Theme</vt:lpstr>
      <vt:lpstr>1_Office Theme</vt:lpstr>
      <vt:lpstr>PowerPoint Presentation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it’s connecting – VST provides you with various status updates and ends with this…</vt:lpstr>
      <vt:lpstr>Time Saving Tip</vt:lpstr>
      <vt:lpstr>PowerPoint Presentation</vt:lpstr>
      <vt:lpstr>PowerPoint Presentation</vt:lpstr>
      <vt:lpstr>PowerPoint Presentation</vt:lpstr>
      <vt:lpstr>PowerPoint Presentation</vt:lpstr>
    </vt:vector>
  </TitlesOfParts>
  <Company>Shrewsbury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Cornacchioli</dc:creator>
  <cp:lastModifiedBy>Bob Cornacchioli</cp:lastModifiedBy>
  <cp:revision>136</cp:revision>
  <dcterms:created xsi:type="dcterms:W3CDTF">2014-09-20T00:33:29Z</dcterms:created>
  <dcterms:modified xsi:type="dcterms:W3CDTF">2022-06-09T15:10:45Z</dcterms:modified>
</cp:coreProperties>
</file>